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DM Sans Bold" charset="1" panose="00000000000000000000"/>
      <p:regular r:id="rId14"/>
    </p:embeddedFont>
    <p:embeddedFont>
      <p:font typeface="Helvetica World" charset="1" panose="020B0500040000020004"/>
      <p:regular r:id="rId15"/>
    </p:embeddedFont>
    <p:embeddedFont>
      <p:font typeface="DM Sans" charset="1" panose="00000000000000000000"/>
      <p:regular r:id="rId16"/>
    </p:embeddedFont>
    <p:embeddedFont>
      <p:font typeface="League Spartan" charset="1" panose="00000800000000000000"/>
      <p:regular r:id="rId17"/>
    </p:embeddedFont>
    <p:embeddedFont>
      <p:font typeface="Telegraf" charset="1" panose="00000500000000000000"/>
      <p:regular r:id="rId18"/>
    </p:embeddedFont>
    <p:embeddedFont>
      <p:font typeface="Arial Unicode" charset="1" panose="020B060402020202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1.png" Type="http://schemas.openxmlformats.org/officeDocument/2006/relationships/image"/><Relationship Id="rId20" Target="../media/image21.png" Type="http://schemas.openxmlformats.org/officeDocument/2006/relationships/image"/><Relationship Id="rId21" Target="../media/image22.svg" Type="http://schemas.openxmlformats.org/officeDocument/2006/relationships/image"/><Relationship Id="rId22" Target="../media/image23.png" Type="http://schemas.openxmlformats.org/officeDocument/2006/relationships/image"/><Relationship Id="rId23" Target="../media/image24.svg" Type="http://schemas.openxmlformats.org/officeDocument/2006/relationships/image"/><Relationship Id="rId24" Target="../media/image25.png" Type="http://schemas.openxmlformats.org/officeDocument/2006/relationships/image"/><Relationship Id="rId25" Target="../media/image26.svg" Type="http://schemas.openxmlformats.org/officeDocument/2006/relationships/image"/><Relationship Id="rId26" Target="../media/image27.png" Type="http://schemas.openxmlformats.org/officeDocument/2006/relationships/image"/><Relationship Id="rId27" Target="../media/image28.svg" Type="http://schemas.openxmlformats.org/officeDocument/2006/relationships/image"/><Relationship Id="rId28" Target="../media/image33.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34.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1.png" Type="http://schemas.openxmlformats.org/officeDocument/2006/relationships/image"/><Relationship Id="rId20" Target="../media/image21.png" Type="http://schemas.openxmlformats.org/officeDocument/2006/relationships/image"/><Relationship Id="rId21" Target="../media/image22.svg" Type="http://schemas.openxmlformats.org/officeDocument/2006/relationships/image"/><Relationship Id="rId22" Target="../media/image23.png" Type="http://schemas.openxmlformats.org/officeDocument/2006/relationships/image"/><Relationship Id="rId23" Target="../media/image24.svg" Type="http://schemas.openxmlformats.org/officeDocument/2006/relationships/image"/><Relationship Id="rId24" Target="../media/image25.png" Type="http://schemas.openxmlformats.org/officeDocument/2006/relationships/image"/><Relationship Id="rId25" Target="../media/image26.svg" Type="http://schemas.openxmlformats.org/officeDocument/2006/relationships/image"/><Relationship Id="rId26" Target="../media/image27.png" Type="http://schemas.openxmlformats.org/officeDocument/2006/relationships/image"/><Relationship Id="rId27" Target="../media/image28.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TextBox 16" id="16"/>
          <p:cNvSpPr txBox="true"/>
          <p:nvPr/>
        </p:nvSpPr>
        <p:spPr>
          <a:xfrm rot="0">
            <a:off x="584280" y="3225812"/>
            <a:ext cx="16394358" cy="2463760"/>
          </a:xfrm>
          <a:prstGeom prst="rect">
            <a:avLst/>
          </a:prstGeom>
        </p:spPr>
        <p:txBody>
          <a:bodyPr anchor="t" rtlCol="false" tIns="0" lIns="0" bIns="0" rIns="0">
            <a:spAutoFit/>
          </a:bodyPr>
          <a:lstStyle/>
          <a:p>
            <a:pPr algn="ctr">
              <a:lnSpc>
                <a:spcPts val="9398"/>
              </a:lnSpc>
            </a:pPr>
            <a:r>
              <a:rPr lang="en-US" sz="9998">
                <a:solidFill>
                  <a:srgbClr val="000000"/>
                </a:solidFill>
                <a:latin typeface="DM Sans Bold"/>
                <a:ea typeface="DM Sans Bold"/>
                <a:cs typeface="DM Sans Bold"/>
                <a:sym typeface="DM Sans Bold"/>
              </a:rPr>
              <a:t>Sentiment Analysis &amp; Emotion Detection</a:t>
            </a:r>
          </a:p>
        </p:txBody>
      </p:sp>
      <p:sp>
        <p:nvSpPr>
          <p:cNvPr name="TextBox 17" id="17"/>
          <p:cNvSpPr txBox="true"/>
          <p:nvPr/>
        </p:nvSpPr>
        <p:spPr>
          <a:xfrm rot="0">
            <a:off x="4914102" y="6624033"/>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ea typeface="DM Sans Bold"/>
                <a:cs typeface="DM Sans Bold"/>
                <a:sym typeface="DM Sans Bold"/>
              </a:rPr>
              <a:t>Presented by Arun M</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04950" y="2345718"/>
            <a:ext cx="7848753" cy="22821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ea typeface="DM Sans Bold"/>
                <a:cs typeface="DM Sans Bold"/>
                <a:sym typeface="DM Sans Bold"/>
              </a:rPr>
              <a:t>Origin of the creative idea</a:t>
            </a:r>
          </a:p>
        </p:txBody>
      </p:sp>
      <p:sp>
        <p:nvSpPr>
          <p:cNvPr name="TextBox 4" id="4"/>
          <p:cNvSpPr txBox="true"/>
          <p:nvPr/>
        </p:nvSpPr>
        <p:spPr>
          <a:xfrm rot="0">
            <a:off x="1575541" y="5259794"/>
            <a:ext cx="7707571" cy="266700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Helvetica World"/>
                <a:ea typeface="Helvetica World"/>
                <a:cs typeface="Helvetica World"/>
                <a:sym typeface="Helvetica World"/>
              </a:rPr>
              <a:t>The creative idea emerged from the goal of transforming traditional sentiment analysis into a more engaging and interactive experience. By integrating advanced emotion detection with a visually dynamic web interface, we aimed to provide users with immediate, intuitive emotional insights. This approach enhances the user experience by combining accuracy with visual appeal, making data interpretation both effective and enjoyable.</a:t>
            </a: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7" id="7"/>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8" id="8"/>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9" id="9"/>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04950" y="2033826"/>
            <a:ext cx="7025086" cy="33870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ea typeface="DM Sans Bold"/>
                <a:cs typeface="DM Sans Bold"/>
                <a:sym typeface="DM Sans Bold"/>
              </a:rPr>
              <a:t>Project vision and mission</a:t>
            </a:r>
          </a:p>
        </p:txBody>
      </p:sp>
      <p:sp>
        <p:nvSpPr>
          <p:cNvPr name="TextBox 3" id="3"/>
          <p:cNvSpPr txBox="true"/>
          <p:nvPr/>
        </p:nvSpPr>
        <p:spPr>
          <a:xfrm rot="0">
            <a:off x="1504950" y="5723631"/>
            <a:ext cx="7025086" cy="26574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ea typeface="DM Sans"/>
                <a:cs typeface="DM Sans"/>
                <a:sym typeface="DM Sans"/>
              </a:rPr>
              <a:t>Our mission is to revolutionize sentiment analysis by delivering accurate and actionable emotional insights through an intuitive and visually engaging web interface. We aim to combine advanced machine learning technology with user-friendly design to empower users with real-time emotional data, enhancing their decision-making and interaction experience.</a:t>
            </a:r>
          </a:p>
        </p:txBody>
      </p:sp>
      <p:grpSp>
        <p:nvGrpSpPr>
          <p:cNvPr name="Group 4" id="4"/>
          <p:cNvGrpSpPr/>
          <p:nvPr/>
        </p:nvGrpSpPr>
        <p:grpSpPr>
          <a:xfrm rot="0">
            <a:off x="9975489" y="1170261"/>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0491672" y="2024301"/>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01.</a:t>
            </a:r>
          </a:p>
        </p:txBody>
      </p:sp>
      <p:grpSp>
        <p:nvGrpSpPr>
          <p:cNvPr name="Group 8" id="8"/>
          <p:cNvGrpSpPr/>
          <p:nvPr/>
        </p:nvGrpSpPr>
        <p:grpSpPr>
          <a:xfrm rot="0">
            <a:off x="9975489" y="3862348"/>
            <a:ext cx="6998061" cy="2561528"/>
            <a:chOff x="0" y="0"/>
            <a:chExt cx="2342659" cy="857492"/>
          </a:xfrm>
        </p:grpSpPr>
        <p:sp>
          <p:nvSpPr>
            <p:cNvPr name="Freeform 9" id="9"/>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0" id="10"/>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9975489" y="6557226"/>
            <a:ext cx="6998061" cy="2561528"/>
            <a:chOff x="0" y="0"/>
            <a:chExt cx="2342659" cy="857492"/>
          </a:xfrm>
        </p:grpSpPr>
        <p:sp>
          <p:nvSpPr>
            <p:cNvPr name="Freeform 12" id="12"/>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3" id="13"/>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10491672" y="4717783"/>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name="TextBox 15" id="15"/>
          <p:cNvSpPr txBox="true"/>
          <p:nvPr/>
        </p:nvSpPr>
        <p:spPr>
          <a:xfrm rot="0">
            <a:off x="10491672" y="7411266"/>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name="TextBox 16" id="16"/>
          <p:cNvSpPr txBox="true"/>
          <p:nvPr/>
        </p:nvSpPr>
        <p:spPr>
          <a:xfrm rot="0">
            <a:off x="12218908" y="2033121"/>
            <a:ext cx="4132127" cy="944880"/>
          </a:xfrm>
          <a:prstGeom prst="rect">
            <a:avLst/>
          </a:prstGeom>
        </p:spPr>
        <p:txBody>
          <a:bodyPr anchor="t" rtlCol="false" tIns="0" lIns="0" bIns="0" rIns="0">
            <a:spAutoFit/>
          </a:bodyPr>
          <a:lstStyle/>
          <a:p>
            <a:pPr algn="just" marL="0" indent="0" lvl="0">
              <a:lnSpc>
                <a:spcPts val="1890"/>
              </a:lnSpc>
              <a:spcBef>
                <a:spcPct val="0"/>
              </a:spcBef>
            </a:pPr>
            <a:r>
              <a:rPr lang="en-US" sz="1400" spc="22">
                <a:solidFill>
                  <a:srgbClr val="000000"/>
                </a:solidFill>
                <a:latin typeface="League Spartan"/>
                <a:ea typeface="League Spartan"/>
                <a:cs typeface="League Spartan"/>
                <a:sym typeface="League Spartan"/>
              </a:rPr>
              <a:t>To create an engaging platform where users can easily understand and interact with emotion detection results through a dynamic web interface.</a:t>
            </a:r>
          </a:p>
        </p:txBody>
      </p:sp>
      <p:sp>
        <p:nvSpPr>
          <p:cNvPr name="TextBox 17" id="17"/>
          <p:cNvSpPr txBox="true"/>
          <p:nvPr/>
        </p:nvSpPr>
        <p:spPr>
          <a:xfrm rot="0">
            <a:off x="12218908" y="4662542"/>
            <a:ext cx="4132127" cy="944880"/>
          </a:xfrm>
          <a:prstGeom prst="rect">
            <a:avLst/>
          </a:prstGeom>
        </p:spPr>
        <p:txBody>
          <a:bodyPr anchor="t" rtlCol="false" tIns="0" lIns="0" bIns="0" rIns="0">
            <a:spAutoFit/>
          </a:bodyPr>
          <a:lstStyle/>
          <a:p>
            <a:pPr algn="just" marL="0" indent="0" lvl="0">
              <a:lnSpc>
                <a:spcPts val="1890"/>
              </a:lnSpc>
              <a:spcBef>
                <a:spcPct val="0"/>
              </a:spcBef>
            </a:pPr>
            <a:r>
              <a:rPr lang="en-US" sz="1400" spc="22">
                <a:solidFill>
                  <a:srgbClr val="000000"/>
                </a:solidFill>
                <a:latin typeface="League Spartan"/>
                <a:ea typeface="League Spartan"/>
                <a:cs typeface="League Spartan"/>
                <a:sym typeface="League Spartan"/>
              </a:rPr>
              <a:t>To integrate state-of-the-art machine learning models for accurate sentiment analysis, offering real-time emotional insights.</a:t>
            </a:r>
          </a:p>
        </p:txBody>
      </p:sp>
      <p:sp>
        <p:nvSpPr>
          <p:cNvPr name="TextBox 18" id="18"/>
          <p:cNvSpPr txBox="true"/>
          <p:nvPr/>
        </p:nvSpPr>
        <p:spPr>
          <a:xfrm rot="0">
            <a:off x="12218908" y="7356024"/>
            <a:ext cx="4132127" cy="944880"/>
          </a:xfrm>
          <a:prstGeom prst="rect">
            <a:avLst/>
          </a:prstGeom>
        </p:spPr>
        <p:txBody>
          <a:bodyPr anchor="t" rtlCol="false" tIns="0" lIns="0" bIns="0" rIns="0">
            <a:spAutoFit/>
          </a:bodyPr>
          <a:lstStyle/>
          <a:p>
            <a:pPr algn="just" marL="0" indent="0" lvl="0">
              <a:lnSpc>
                <a:spcPts val="1890"/>
              </a:lnSpc>
              <a:spcBef>
                <a:spcPct val="0"/>
              </a:spcBef>
            </a:pPr>
            <a:r>
              <a:rPr lang="en-US" sz="1400" spc="22">
                <a:solidFill>
                  <a:srgbClr val="000000"/>
                </a:solidFill>
                <a:latin typeface="League Spartan"/>
                <a:ea typeface="League Spartan"/>
                <a:cs typeface="League Spartan"/>
                <a:sym typeface="League Spartan"/>
              </a:rPr>
              <a:t>To make emotional data more accessible and actionable, enabling users to make informed decisions based on real-time emotional feedback.</a:t>
            </a:r>
          </a:p>
        </p:txBody>
      </p:sp>
      <p:sp>
        <p:nvSpPr>
          <p:cNvPr name="Freeform 19" id="19"/>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1" id="21"/>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22" id="22"/>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82649">
            <a:off x="753178" y="3852356"/>
            <a:ext cx="7567145" cy="2582288"/>
          </a:xfrm>
          <a:custGeom>
            <a:avLst/>
            <a:gdLst/>
            <a:ahLst/>
            <a:cxnLst/>
            <a:rect r="r" b="b" t="t" l="l"/>
            <a:pathLst>
              <a:path h="2582288" w="7567145">
                <a:moveTo>
                  <a:pt x="0" y="0"/>
                </a:moveTo>
                <a:lnTo>
                  <a:pt x="7567144" y="0"/>
                </a:lnTo>
                <a:lnTo>
                  <a:pt x="7567144" y="2582288"/>
                </a:lnTo>
                <a:lnTo>
                  <a:pt x="0" y="2582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780231" y="2037564"/>
            <a:ext cx="5513037" cy="6211873"/>
          </a:xfrm>
          <a:custGeom>
            <a:avLst/>
            <a:gdLst/>
            <a:ahLst/>
            <a:cxnLst/>
            <a:rect r="r" b="b" t="t" l="l"/>
            <a:pathLst>
              <a:path h="6211873" w="5513037">
                <a:moveTo>
                  <a:pt x="0" y="0"/>
                </a:moveTo>
                <a:lnTo>
                  <a:pt x="5513038" y="0"/>
                </a:lnTo>
                <a:lnTo>
                  <a:pt x="5513038" y="6211872"/>
                </a:lnTo>
                <a:lnTo>
                  <a:pt x="0" y="6211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659015" y="1219200"/>
            <a:ext cx="7848753" cy="22821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ea typeface="DM Sans Bold"/>
                <a:cs typeface="DM Sans Bold"/>
                <a:sym typeface="DM Sans Bold"/>
              </a:rPr>
              <a:t>Creation process</a:t>
            </a:r>
          </a:p>
        </p:txBody>
      </p:sp>
      <p:sp>
        <p:nvSpPr>
          <p:cNvPr name="TextBox 5" id="5"/>
          <p:cNvSpPr txBox="true"/>
          <p:nvPr/>
        </p:nvSpPr>
        <p:spPr>
          <a:xfrm rot="0">
            <a:off x="8659015" y="5048250"/>
            <a:ext cx="7848753" cy="2889118"/>
          </a:xfrm>
          <a:prstGeom prst="rect">
            <a:avLst/>
          </a:prstGeom>
        </p:spPr>
        <p:txBody>
          <a:bodyPr anchor="t" rtlCol="false" tIns="0" lIns="0" bIns="0" rIns="0">
            <a:spAutoFit/>
          </a:bodyPr>
          <a:lstStyle/>
          <a:p>
            <a:pPr algn="l" marL="721157" indent="-360579" lvl="1">
              <a:lnSpc>
                <a:spcPts val="4509"/>
              </a:lnSpc>
              <a:spcBef>
                <a:spcPct val="0"/>
              </a:spcBef>
              <a:buFont typeface="Arial"/>
              <a:buChar char="•"/>
            </a:pPr>
            <a:r>
              <a:rPr lang="en-US" sz="3340" spc="200">
                <a:solidFill>
                  <a:srgbClr val="000000"/>
                </a:solidFill>
                <a:latin typeface="Telegraf"/>
                <a:ea typeface="Telegraf"/>
                <a:cs typeface="Telegraf"/>
                <a:sym typeface="Telegraf"/>
              </a:rPr>
              <a:t>D</a:t>
            </a:r>
            <a:r>
              <a:rPr lang="en-US" sz="3340" spc="200">
                <a:solidFill>
                  <a:srgbClr val="000000"/>
                </a:solidFill>
                <a:latin typeface="Telegraf"/>
                <a:ea typeface="Telegraf"/>
                <a:cs typeface="Telegraf"/>
                <a:sym typeface="Telegraf"/>
              </a:rPr>
              <a:t>efine Objectives</a:t>
            </a:r>
          </a:p>
          <a:p>
            <a:pPr algn="l" marL="721157" indent="-360579" lvl="1">
              <a:lnSpc>
                <a:spcPts val="4509"/>
              </a:lnSpc>
              <a:spcBef>
                <a:spcPct val="0"/>
              </a:spcBef>
              <a:buFont typeface="Arial"/>
              <a:buChar char="•"/>
            </a:pPr>
            <a:r>
              <a:rPr lang="en-US" sz="3340" spc="200">
                <a:solidFill>
                  <a:srgbClr val="000000"/>
                </a:solidFill>
                <a:latin typeface="Telegraf"/>
                <a:ea typeface="Telegraf"/>
                <a:cs typeface="Telegraf"/>
                <a:sym typeface="Telegraf"/>
              </a:rPr>
              <a:t>Prepare and Train Models</a:t>
            </a:r>
          </a:p>
          <a:p>
            <a:pPr algn="l" marL="721157" indent="-360579" lvl="1">
              <a:lnSpc>
                <a:spcPts val="4509"/>
              </a:lnSpc>
              <a:spcBef>
                <a:spcPct val="0"/>
              </a:spcBef>
              <a:buFont typeface="Arial"/>
              <a:buChar char="•"/>
            </a:pPr>
            <a:r>
              <a:rPr lang="en-US" sz="3340" spc="200">
                <a:solidFill>
                  <a:srgbClr val="000000"/>
                </a:solidFill>
                <a:latin typeface="Telegraf"/>
                <a:ea typeface="Telegraf"/>
                <a:cs typeface="Telegraf"/>
                <a:sym typeface="Telegraf"/>
              </a:rPr>
              <a:t>Create Visualizations</a:t>
            </a:r>
          </a:p>
          <a:p>
            <a:pPr algn="l" marL="721157" indent="-360579" lvl="1">
              <a:lnSpc>
                <a:spcPts val="4509"/>
              </a:lnSpc>
              <a:spcBef>
                <a:spcPct val="0"/>
              </a:spcBef>
              <a:buFont typeface="Arial"/>
              <a:buChar char="•"/>
            </a:pPr>
            <a:r>
              <a:rPr lang="en-US" sz="3340" spc="200">
                <a:solidFill>
                  <a:srgbClr val="000000"/>
                </a:solidFill>
                <a:latin typeface="Telegraf"/>
                <a:ea typeface="Telegraf"/>
                <a:cs typeface="Telegraf"/>
                <a:sym typeface="Telegraf"/>
              </a:rPr>
              <a:t>Develop and Deploy Web App</a:t>
            </a:r>
          </a:p>
          <a:p>
            <a:pPr algn="l" marL="0" indent="0" lvl="0">
              <a:lnSpc>
                <a:spcPts val="4509"/>
              </a:lnSpc>
              <a:spcBef>
                <a:spcPct val="0"/>
              </a:spcBef>
            </a:pP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15" id="15"/>
          <p:cNvSpPr/>
          <p:nvPr/>
        </p:nvSpPr>
        <p:spPr>
          <a:xfrm flipH="false" flipV="false" rot="0">
            <a:off x="9901872" y="2636727"/>
            <a:ext cx="6806822" cy="5388324"/>
          </a:xfrm>
          <a:custGeom>
            <a:avLst/>
            <a:gdLst/>
            <a:ahLst/>
            <a:cxnLst/>
            <a:rect r="r" b="b" t="t" l="l"/>
            <a:pathLst>
              <a:path h="5388324" w="6806822">
                <a:moveTo>
                  <a:pt x="0" y="0"/>
                </a:moveTo>
                <a:lnTo>
                  <a:pt x="6806822" y="0"/>
                </a:lnTo>
                <a:lnTo>
                  <a:pt x="6806822" y="5388324"/>
                </a:lnTo>
                <a:lnTo>
                  <a:pt x="0" y="5388324"/>
                </a:lnTo>
                <a:lnTo>
                  <a:pt x="0" y="0"/>
                </a:lnTo>
                <a:close/>
              </a:path>
            </a:pathLst>
          </a:custGeom>
          <a:blipFill>
            <a:blip r:embed="rId28"/>
            <a:stretch>
              <a:fillRect l="0" t="0" r="0" b="0"/>
            </a:stretch>
          </a:blipFill>
        </p:spPr>
      </p:sp>
      <p:sp>
        <p:nvSpPr>
          <p:cNvPr name="TextBox 16" id="16"/>
          <p:cNvSpPr txBox="true"/>
          <p:nvPr/>
        </p:nvSpPr>
        <p:spPr>
          <a:xfrm rot="0">
            <a:off x="3864059" y="1181100"/>
            <a:ext cx="10014901" cy="909320"/>
          </a:xfrm>
          <a:prstGeom prst="rect">
            <a:avLst/>
          </a:prstGeom>
        </p:spPr>
        <p:txBody>
          <a:bodyPr anchor="t" rtlCol="false" tIns="0" lIns="0" bIns="0" rIns="0">
            <a:spAutoFit/>
          </a:bodyPr>
          <a:lstStyle/>
          <a:p>
            <a:pPr algn="ctr">
              <a:lnSpc>
                <a:spcPts val="6789"/>
              </a:lnSpc>
            </a:pPr>
            <a:r>
              <a:rPr lang="en-US" sz="6999">
                <a:solidFill>
                  <a:srgbClr val="000000"/>
                </a:solidFill>
                <a:latin typeface="DM Sans Bold"/>
                <a:ea typeface="DM Sans Bold"/>
                <a:cs typeface="DM Sans Bold"/>
                <a:sym typeface="DM Sans Bold"/>
              </a:rPr>
              <a:t>Success cases</a:t>
            </a:r>
          </a:p>
        </p:txBody>
      </p:sp>
      <p:sp>
        <p:nvSpPr>
          <p:cNvPr name="TextBox 17" id="17"/>
          <p:cNvSpPr txBox="true"/>
          <p:nvPr/>
        </p:nvSpPr>
        <p:spPr>
          <a:xfrm rot="0">
            <a:off x="1280812" y="4125012"/>
            <a:ext cx="7865267" cy="2373654"/>
          </a:xfrm>
          <a:prstGeom prst="rect">
            <a:avLst/>
          </a:prstGeom>
        </p:spPr>
        <p:txBody>
          <a:bodyPr anchor="t" rtlCol="false" tIns="0" lIns="0" bIns="0" rIns="0">
            <a:spAutoFit/>
          </a:bodyPr>
          <a:lstStyle/>
          <a:p>
            <a:pPr algn="l" marL="0" indent="0" lvl="0">
              <a:lnSpc>
                <a:spcPts val="3213"/>
              </a:lnSpc>
              <a:spcBef>
                <a:spcPct val="0"/>
              </a:spcBef>
            </a:pPr>
            <a:r>
              <a:rPr lang="en-US" sz="2380" spc="142">
                <a:solidFill>
                  <a:srgbClr val="000000"/>
                </a:solidFill>
                <a:latin typeface="Arial Unicode"/>
                <a:ea typeface="Arial Unicode"/>
                <a:cs typeface="Arial Unicode"/>
                <a:sym typeface="Arial Unicode"/>
              </a:rPr>
              <a:t>The project achieved an accuracy of 85% with the machine learning models. This indicates a high level of reliability in predicting sentiments. The accuracy reflects the effectiveness of the models in distinguishing between negative, neutral, and positive sentiments in text.</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8260126" y="9924642"/>
            <a:ext cx="3169280" cy="2226419"/>
          </a:xfrm>
          <a:custGeom>
            <a:avLst/>
            <a:gdLst/>
            <a:ahLst/>
            <a:cxnLst/>
            <a:rect r="r" b="b" t="t" l="l"/>
            <a:pathLst>
              <a:path h="2226419" w="3169280">
                <a:moveTo>
                  <a:pt x="0" y="0"/>
                </a:moveTo>
                <a:lnTo>
                  <a:pt x="3169280" y="0"/>
                </a:lnTo>
                <a:lnTo>
                  <a:pt x="3169280" y="2226420"/>
                </a:lnTo>
                <a:lnTo>
                  <a:pt x="0" y="22264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1397159" y="2047387"/>
            <a:ext cx="7746841" cy="7747312"/>
          </a:xfrm>
          <a:custGeom>
            <a:avLst/>
            <a:gdLst/>
            <a:ahLst/>
            <a:cxnLst/>
            <a:rect r="r" b="b" t="t" l="l"/>
            <a:pathLst>
              <a:path h="7747312" w="7746841">
                <a:moveTo>
                  <a:pt x="0" y="0"/>
                </a:moveTo>
                <a:lnTo>
                  <a:pt x="7746841" y="0"/>
                </a:lnTo>
                <a:lnTo>
                  <a:pt x="7746841" y="7747312"/>
                </a:lnTo>
                <a:lnTo>
                  <a:pt x="0" y="7747312"/>
                </a:lnTo>
                <a:lnTo>
                  <a:pt x="0" y="0"/>
                </a:lnTo>
                <a:close/>
              </a:path>
            </a:pathLst>
          </a:custGeom>
          <a:blipFill>
            <a:blip r:embed="rId14"/>
            <a:stretch>
              <a:fillRect l="-74696" t="0" r="-55478" b="0"/>
            </a:stretch>
          </a:blipFill>
        </p:spPr>
      </p:sp>
      <p:sp>
        <p:nvSpPr>
          <p:cNvPr name="TextBox 10" id="10"/>
          <p:cNvSpPr txBox="true"/>
          <p:nvPr/>
        </p:nvSpPr>
        <p:spPr>
          <a:xfrm rot="0">
            <a:off x="5845612" y="1242325"/>
            <a:ext cx="7735181" cy="705738"/>
          </a:xfrm>
          <a:prstGeom prst="rect">
            <a:avLst/>
          </a:prstGeom>
        </p:spPr>
        <p:txBody>
          <a:bodyPr anchor="t" rtlCol="false" tIns="0" lIns="0" bIns="0" rIns="0">
            <a:spAutoFit/>
          </a:bodyPr>
          <a:lstStyle/>
          <a:p>
            <a:pPr algn="ctr">
              <a:lnSpc>
                <a:spcPts val="5244"/>
              </a:lnSpc>
            </a:pPr>
            <a:r>
              <a:rPr lang="en-US" sz="5406">
                <a:solidFill>
                  <a:srgbClr val="000000"/>
                </a:solidFill>
                <a:latin typeface="DM Sans Bold"/>
                <a:ea typeface="DM Sans Bold"/>
                <a:cs typeface="DM Sans Bold"/>
                <a:sym typeface="DM Sans Bold"/>
              </a:rPr>
              <a:t>Deployment</a:t>
            </a:r>
          </a:p>
        </p:txBody>
      </p:sp>
      <p:sp>
        <p:nvSpPr>
          <p:cNvPr name="TextBox 11" id="11"/>
          <p:cNvSpPr txBox="true"/>
          <p:nvPr/>
        </p:nvSpPr>
        <p:spPr>
          <a:xfrm rot="0">
            <a:off x="8971300" y="3472929"/>
            <a:ext cx="7865267" cy="3960924"/>
          </a:xfrm>
          <a:prstGeom prst="rect">
            <a:avLst/>
          </a:prstGeom>
        </p:spPr>
        <p:txBody>
          <a:bodyPr anchor="t" rtlCol="false" tIns="0" lIns="0" bIns="0" rIns="0">
            <a:spAutoFit/>
          </a:bodyPr>
          <a:lstStyle/>
          <a:p>
            <a:pPr algn="l">
              <a:lnSpc>
                <a:spcPts val="3213"/>
              </a:lnSpc>
            </a:pPr>
            <a:r>
              <a:rPr lang="en-US" sz="2380" spc="142">
                <a:solidFill>
                  <a:srgbClr val="000000"/>
                </a:solidFill>
                <a:latin typeface="Arial Unicode"/>
                <a:ea typeface="Arial Unicode"/>
                <a:cs typeface="Arial Unicode"/>
                <a:sym typeface="Arial Unicode"/>
              </a:rPr>
              <a:t>To deploy the project, start by saving the trained models and tokenizer using pickle. Next, create a Flask application to handle user inputs and predictions, and develop an interactive frontend to visualize results. Integrate the frontend with the Flask backend, test the application to ensure accuracy and responsiveness, and finally, deploy the Flask app to a web server or cloud platform for public access.</a:t>
            </a:r>
          </a:p>
          <a:p>
            <a:pPr algn="l" marL="0" indent="0" lvl="0">
              <a:lnSpc>
                <a:spcPts val="3213"/>
              </a:lnSpc>
              <a:spcBef>
                <a:spcPct val="0"/>
              </a:spcBef>
            </a:pP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04950" y="1872212"/>
            <a:ext cx="8751165" cy="1177290"/>
          </a:xfrm>
          <a:prstGeom prst="rect">
            <a:avLst/>
          </a:prstGeom>
        </p:spPr>
        <p:txBody>
          <a:bodyPr anchor="t" rtlCol="false" tIns="0" lIns="0" bIns="0" rIns="0">
            <a:spAutoFit/>
          </a:bodyPr>
          <a:lstStyle/>
          <a:p>
            <a:pPr algn="l">
              <a:lnSpc>
                <a:spcPts val="8730"/>
              </a:lnSpc>
            </a:pPr>
            <a:r>
              <a:rPr lang="en-US" sz="9000">
                <a:solidFill>
                  <a:srgbClr val="000000"/>
                </a:solidFill>
                <a:latin typeface="DM Sans Bold"/>
                <a:ea typeface="DM Sans Bold"/>
                <a:cs typeface="DM Sans Bold"/>
                <a:sym typeface="DM Sans Bold"/>
              </a:rPr>
              <a:t>Conclusion</a:t>
            </a:r>
          </a:p>
        </p:txBody>
      </p:sp>
      <p:sp>
        <p:nvSpPr>
          <p:cNvPr name="TextBox 5" id="5"/>
          <p:cNvSpPr txBox="true"/>
          <p:nvPr/>
        </p:nvSpPr>
        <p:spPr>
          <a:xfrm rot="0">
            <a:off x="1504950" y="3793512"/>
            <a:ext cx="8105404" cy="3854440"/>
          </a:xfrm>
          <a:prstGeom prst="rect">
            <a:avLst/>
          </a:prstGeom>
        </p:spPr>
        <p:txBody>
          <a:bodyPr anchor="t" rtlCol="false" tIns="0" lIns="0" bIns="0" rIns="0">
            <a:spAutoFit/>
          </a:bodyPr>
          <a:lstStyle/>
          <a:p>
            <a:pPr algn="l">
              <a:lnSpc>
                <a:spcPts val="2839"/>
              </a:lnSpc>
            </a:pPr>
            <a:r>
              <a:rPr lang="en-US" sz="2103" spc="126">
                <a:solidFill>
                  <a:srgbClr val="000000"/>
                </a:solidFill>
                <a:latin typeface="DM Sans"/>
                <a:ea typeface="DM Sans"/>
                <a:cs typeface="DM Sans"/>
                <a:sym typeface="DM Sans"/>
              </a:rPr>
              <a:t>In conclusion, the project successfully demonstrates the application of machine learning models for sentiment analysis through an interactive web application. By leveraging Logistic Regression and Naive Bayes models, along with detailed data visualizations, the solution provides real-time sentiment predictions with a user-friendly interface. The deployment of this application ensures accessibility and practical use, offering valuable insights into text sentiment analysis and reinforcing the effectiveness of data-driven decision-making.</a:t>
            </a:r>
          </a:p>
          <a:p>
            <a:pPr algn="l" marL="0" indent="0" lvl="0">
              <a:lnSpc>
                <a:spcPts val="2839"/>
              </a:lnSpc>
              <a:spcBef>
                <a:spcPct val="0"/>
              </a:spcBef>
            </a:pP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TextBox 15" id="15"/>
          <p:cNvSpPr txBox="true"/>
          <p:nvPr/>
        </p:nvSpPr>
        <p:spPr>
          <a:xfrm rot="0">
            <a:off x="3688802" y="3694607"/>
            <a:ext cx="10910396" cy="3364511"/>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ea typeface="DM Sans Bold"/>
                <a:cs typeface="DM Sans Bold"/>
                <a:sym typeface="DM Sans Bold"/>
              </a:rPr>
              <a:t>Thank you very much!</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DAGM4V9ByKM</dc:identifier>
  <dcterms:modified xsi:type="dcterms:W3CDTF">2011-08-01T06:04:30Z</dcterms:modified>
  <cp:revision>1</cp:revision>
  <dc:title>Presented by Arun M</dc:title>
</cp:coreProperties>
</file>